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9" r:id="rId11"/>
    <p:sldId id="268" r:id="rId12"/>
    <p:sldId id="265" r:id="rId13"/>
    <p:sldId id="271" r:id="rId14"/>
    <p:sldId id="270" r:id="rId15"/>
    <p:sldId id="267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0A10"/>
    <a:srgbClr val="15F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69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72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15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17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673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81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090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245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98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8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5E51A-9956-41B2-8D4E-DE805E1047F5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43E5A-1E42-4284-B58A-91258A24BD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573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5929" y="319669"/>
            <a:ext cx="7620036" cy="32316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Кружок:</a:t>
            </a:r>
          </a:p>
          <a:p>
            <a:pPr algn="ctr"/>
            <a:r>
              <a:rPr lang="ru-RU" sz="7200" b="1" dirty="0" err="1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Лего</a:t>
            </a:r>
            <a: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– клуб</a:t>
            </a:r>
          </a:p>
          <a:p>
            <a:pPr algn="ctr"/>
            <a:r>
              <a:rPr lang="ru-RU" sz="7200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«Город Мастеров»</a:t>
            </a:r>
            <a:endParaRPr lang="ru-RU" sz="7200" b="1" cap="none" spc="0" dirty="0">
              <a:ln w="12700">
                <a:solidFill>
                  <a:srgbClr val="7030A0"/>
                </a:solidFill>
                <a:prstDash val="solid"/>
              </a:ln>
              <a:solidFill>
                <a:srgbClr val="00206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4686953"/>
            <a:ext cx="7219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60A10"/>
                </a:solidFill>
                <a:effectLst/>
              </a:rPr>
              <a:t>Руководитель:</a:t>
            </a:r>
          </a:p>
          <a:p>
            <a:pPr algn="ctr"/>
            <a:r>
              <a:rPr lang="ru-RU" sz="5400" b="1" dirty="0" err="1" smtClean="0">
                <a:ln/>
                <a:solidFill>
                  <a:srgbClr val="F60A10"/>
                </a:solidFill>
              </a:rPr>
              <a:t>Делиу</a:t>
            </a:r>
            <a:r>
              <a:rPr lang="ru-RU" sz="5400" b="1" dirty="0" smtClean="0">
                <a:ln/>
                <a:solidFill>
                  <a:srgbClr val="F60A10"/>
                </a:solidFill>
              </a:rPr>
              <a:t> Олеся </a:t>
            </a:r>
            <a:r>
              <a:rPr lang="ru-RU" sz="5400" b="1" dirty="0" err="1" smtClean="0">
                <a:ln/>
                <a:solidFill>
                  <a:srgbClr val="F60A10"/>
                </a:solidFill>
              </a:rPr>
              <a:t>Марсовна</a:t>
            </a:r>
            <a:endParaRPr lang="ru-RU" sz="5400" b="1" cap="none" spc="0" dirty="0">
              <a:ln/>
              <a:solidFill>
                <a:srgbClr val="F60A1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257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50257"/>
            <a:ext cx="10058400" cy="46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37774" y="976350"/>
            <a:ext cx="9516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Создают постройки из крупных блоков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406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91752" y="1103260"/>
            <a:ext cx="51260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>
                  <a:solidFill>
                    <a:srgbClr val="F60A1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Старшие группы</a:t>
            </a:r>
          </a:p>
          <a:p>
            <a:pPr algn="ctr"/>
            <a:r>
              <a:rPr lang="ru-RU" sz="5400" b="1" cap="none" spc="0" dirty="0" smtClean="0">
                <a:ln>
                  <a:solidFill>
                    <a:srgbClr val="F60A10"/>
                  </a:solidFill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№ 7, 10, 17</a:t>
            </a:r>
            <a:endParaRPr lang="ru-RU" sz="5400" b="1" cap="none" spc="0" dirty="0">
              <a:ln>
                <a:solidFill>
                  <a:srgbClr val="F60A10"/>
                </a:solidFill>
              </a:ln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2065" y="2438507"/>
            <a:ext cx="4963169" cy="22926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339987" y="2857586"/>
            <a:ext cx="7027373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Самостоятельно подбирают 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необходимый</a:t>
            </a:r>
          </a:p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строительный мат</a:t>
            </a:r>
            <a:r>
              <a:rPr lang="ru-RU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ериал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3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49" y="1893909"/>
            <a:ext cx="8503702" cy="4098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804266" y="1124468"/>
            <a:ext cx="82739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Продолжают использовать схемы</a:t>
            </a:r>
            <a:endParaRPr lang="ru-RU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074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91" y="1487607"/>
            <a:ext cx="8667375" cy="4440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389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3"/>
          <a:stretch/>
        </p:blipFill>
        <p:spPr>
          <a:xfrm rot="5400000">
            <a:off x="1241946" y="2142699"/>
            <a:ext cx="5084198" cy="313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9182" y="2438796"/>
            <a:ext cx="5084197" cy="253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595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/>
          <a:stretch/>
        </p:blipFill>
        <p:spPr>
          <a:xfrm rot="5400000">
            <a:off x="1196057" y="2572911"/>
            <a:ext cx="5181782" cy="3180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02167" y="2648343"/>
            <a:ext cx="5185848" cy="303374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58008" y="864402"/>
            <a:ext cx="76539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Создают коллективные постройки</a:t>
            </a:r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83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692620" y="864402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4543" y="2436690"/>
            <a:ext cx="11582914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Конструирование </a:t>
            </a:r>
          </a:p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позволяет ребенку творить свой мир!</a:t>
            </a:r>
          </a:p>
          <a:p>
            <a:pPr algn="ctr"/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918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939882" y="1043001"/>
            <a:ext cx="560255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/>
                <a:solidFill>
                  <a:srgbClr val="15F60A"/>
                </a:solidFill>
                <a:effectLst/>
              </a:rPr>
              <a:t>Цель кружка:</a:t>
            </a:r>
            <a:endParaRPr lang="ru-RU" sz="7200" b="1" cap="none" spc="0" dirty="0">
              <a:ln/>
              <a:solidFill>
                <a:srgbClr val="15F60A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36626" y="2390559"/>
            <a:ext cx="7617791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32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</a:rPr>
              <a:t>Содействовать развитию у детей </a:t>
            </a:r>
          </a:p>
          <a:p>
            <a:pPr algn="r"/>
            <a:r>
              <a:rPr lang="ru-RU" sz="32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</a:rPr>
              <a:t>способностей к техническому творчеству,</a:t>
            </a:r>
          </a:p>
          <a:p>
            <a:pPr algn="r"/>
            <a:r>
              <a:rPr lang="ru-RU" sz="32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</a:rPr>
              <a:t> предоставить им </a:t>
            </a:r>
          </a:p>
          <a:p>
            <a:pPr algn="r"/>
            <a:r>
              <a:rPr lang="ru-RU" sz="3200" b="0" cap="none" spc="0" dirty="0" smtClean="0">
                <a:ln w="0"/>
                <a:solidFill>
                  <a:schemeClr val="accent5">
                    <a:lumMod val="50000"/>
                  </a:schemeClr>
                </a:solidFill>
                <a:effectLst/>
              </a:rPr>
              <a:t>возможность творческой самореализации</a:t>
            </a:r>
          </a:p>
          <a:p>
            <a:pPr algn="r"/>
            <a:r>
              <a:rPr lang="ru-RU" sz="3200" dirty="0">
                <a:ln w="0"/>
                <a:solidFill>
                  <a:schemeClr val="accent5">
                    <a:lumMod val="50000"/>
                  </a:schemeClr>
                </a:solidFill>
              </a:rPr>
              <a:t>п</a:t>
            </a:r>
            <a:r>
              <a:rPr lang="ru-RU" sz="3200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осредством овладения</a:t>
            </a:r>
          </a:p>
          <a:p>
            <a:pPr algn="r"/>
            <a:r>
              <a:rPr lang="ru-RU" sz="3200" dirty="0" smtClean="0">
                <a:ln w="0"/>
                <a:solidFill>
                  <a:schemeClr val="accent5">
                    <a:lumMod val="50000"/>
                  </a:schemeClr>
                </a:solidFill>
              </a:rPr>
              <a:t> ЛЕГО – конструированием.</a:t>
            </a:r>
            <a:endParaRPr lang="ru-RU" sz="3200" b="0" cap="none" spc="0" dirty="0">
              <a:ln w="0"/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1331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94005" y="955655"/>
            <a:ext cx="7094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rgbClr val="F60A1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II </a:t>
            </a:r>
            <a:r>
              <a:rPr lang="ru-RU" sz="5400" b="1" dirty="0" smtClean="0">
                <a:ln w="6600">
                  <a:solidFill>
                    <a:srgbClr val="F60A10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младшая группа № 1</a:t>
            </a:r>
            <a:endParaRPr lang="ru-RU" sz="5400" b="1" cap="none" spc="0" dirty="0">
              <a:ln w="6600">
                <a:solidFill>
                  <a:srgbClr val="F60A1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916" y="2621802"/>
            <a:ext cx="7545314" cy="34854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048127" y="1871069"/>
            <a:ext cx="97351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Делают постройки</a:t>
            </a:r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образцу, к концу года по схемам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8872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24963" r="34397" b="15899"/>
          <a:stretch/>
        </p:blipFill>
        <p:spPr>
          <a:xfrm rot="5400000">
            <a:off x="947093" y="1846996"/>
            <a:ext cx="4684598" cy="2747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94" y="2325234"/>
            <a:ext cx="6306799" cy="3597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885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0" r="29715"/>
          <a:stretch/>
        </p:blipFill>
        <p:spPr>
          <a:xfrm>
            <a:off x="6096000" y="1541987"/>
            <a:ext cx="5581934" cy="46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99" y="1541987"/>
            <a:ext cx="4737715" cy="46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50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280" y="1433016"/>
            <a:ext cx="9141552" cy="4435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9498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73438" y="882716"/>
            <a:ext cx="6299225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 cmpd="sng">
                  <a:solidFill>
                    <a:srgbClr val="F60A10"/>
                  </a:solidFill>
                  <a:prstDash val="solid"/>
                </a:ln>
                <a:solidFill>
                  <a:srgbClr val="C00000"/>
                </a:solidFill>
              </a:rPr>
              <a:t>Средняя группа № 6</a:t>
            </a:r>
            <a:endParaRPr lang="ru-RU" sz="5400" b="1" cap="none" spc="0" dirty="0">
              <a:ln w="12700" cmpd="sng">
                <a:solidFill>
                  <a:srgbClr val="F60A10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2" r="28630"/>
          <a:stretch/>
        </p:blipFill>
        <p:spPr>
          <a:xfrm rot="5400000">
            <a:off x="4128208" y="2499506"/>
            <a:ext cx="3827729" cy="420624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841892" y="1542221"/>
            <a:ext cx="77287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Пользуются схемами, </a:t>
            </a:r>
          </a:p>
          <a:p>
            <a:pPr algn="ctr"/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создают постройки по представлению</a:t>
            </a:r>
            <a:endParaRPr lang="ru-RU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46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91"/>
          <a:stretch/>
        </p:blipFill>
        <p:spPr>
          <a:xfrm rot="5400000">
            <a:off x="280610" y="2045627"/>
            <a:ext cx="6004939" cy="3028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r="12587"/>
          <a:stretch/>
        </p:blipFill>
        <p:spPr>
          <a:xfrm rot="5400000">
            <a:off x="4919798" y="1807558"/>
            <a:ext cx="6004940" cy="3504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920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5" r="23880"/>
          <a:stretch/>
        </p:blipFill>
        <p:spPr>
          <a:xfrm rot="5400000">
            <a:off x="5832926" y="1324187"/>
            <a:ext cx="5172502" cy="46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7" r="21982"/>
          <a:stretch/>
        </p:blipFill>
        <p:spPr>
          <a:xfrm rot="5400000">
            <a:off x="955343" y="1324187"/>
            <a:ext cx="5172502" cy="4646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0300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98</Words>
  <Application>Microsoft Office PowerPoint</Application>
  <PresentationFormat>Широкоэкранный</PresentationFormat>
  <Paragraphs>27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olesya.deliy@mail.ru</dc:creator>
  <cp:lastModifiedBy>olesya.deliy@mail.ru</cp:lastModifiedBy>
  <cp:revision>29</cp:revision>
  <dcterms:created xsi:type="dcterms:W3CDTF">2021-04-26T06:48:26Z</dcterms:created>
  <dcterms:modified xsi:type="dcterms:W3CDTF">2021-04-26T10:41:17Z</dcterms:modified>
</cp:coreProperties>
</file>